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ubik Light"/>
      <p:regular r:id="rId14"/>
      <p:bold r:id="rId15"/>
      <p:italic r:id="rId16"/>
      <p:boldItalic r:id="rId17"/>
    </p:embeddedFont>
    <p:embeddedFont>
      <p:font typeface="Rubik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Rubik-regular.fntdata"/><Relationship Id="rId8" Type="http://schemas.openxmlformats.org/officeDocument/2006/relationships/slide" Target="slides/slide3.xml"/><Relationship Id="rId21" Type="http://schemas.openxmlformats.org/officeDocument/2006/relationships/font" Target="fonts/Rubik-boldItalic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RubikLight-boldItalic.fntdata"/><Relationship Id="rId7" Type="http://schemas.openxmlformats.org/officeDocument/2006/relationships/slide" Target="slides/slide2.xml"/><Relationship Id="rId20" Type="http://schemas.openxmlformats.org/officeDocument/2006/relationships/font" Target="fonts/Rubik-italic.fntdata"/><Relationship Id="rId2" Type="http://schemas.openxmlformats.org/officeDocument/2006/relationships/viewProps" Target="viewProps.xml"/><Relationship Id="rId16" Type="http://schemas.openxmlformats.org/officeDocument/2006/relationships/font" Target="fonts/RubikLight-italic.fntdata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4" Type="http://schemas.openxmlformats.org/officeDocument/2006/relationships/customXml" Target="../customXml/item3.xml"/><Relationship Id="rId15" Type="http://schemas.openxmlformats.org/officeDocument/2006/relationships/font" Target="fonts/RubikLight-bold.fntdata"/><Relationship Id="rId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font" Target="fonts/Rubik-bold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ubikLight-regular.fntdata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366d50b2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366d50b2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a438a6e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a438a6e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366d50b2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366d50b2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b869e4db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b869e4db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366d50b2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366d50b2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b869e4d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b869e4d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b869e4db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b869e4db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0b42ec0b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0b42ec0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brexitcivilsocietyalliance.org" TargetMode="External"/><Relationship Id="rId4" Type="http://schemas.openxmlformats.org/officeDocument/2006/relationships/hyperlink" Target="mailto:malene.bratlie@brexitcivilsocietyalliance.org.uk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1754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ubik Light"/>
                <a:ea typeface="Rubik Light"/>
                <a:cs typeface="Rubik Light"/>
                <a:sym typeface="Rubik Light"/>
              </a:rPr>
              <a:t>Civil society &amp; Brexit: where are we now?</a:t>
            </a:r>
            <a:r>
              <a:rPr lang="en">
                <a:latin typeface="Rubik"/>
                <a:ea typeface="Rubik"/>
                <a:cs typeface="Rubik"/>
                <a:sym typeface="Rubik"/>
              </a:rPr>
              <a:t> </a:t>
            </a:r>
            <a:endParaRPr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848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Google Shape;58;p13"/>
          <p:cNvCxnSpPr/>
          <p:nvPr/>
        </p:nvCxnSpPr>
        <p:spPr>
          <a:xfrm flipH="1" rot="10800000">
            <a:off x="1300050" y="3307500"/>
            <a:ext cx="6543900" cy="75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11700" y="567038"/>
            <a:ext cx="8520600" cy="95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ubik Light"/>
                <a:ea typeface="Rubik Light"/>
                <a:cs typeface="Rubik Light"/>
                <a:sym typeface="Rubik Light"/>
              </a:rPr>
              <a:t>Who we are</a:t>
            </a:r>
            <a:endParaRPr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179475" y="1711125"/>
            <a:ext cx="8520600" cy="278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UK-wide alliance of civil society organisations</a:t>
            </a:r>
            <a:endParaRPr sz="20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80 members working across </a:t>
            </a: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  <a:latin typeface="Rubik"/>
                <a:ea typeface="Rubik"/>
                <a:cs typeface="Rubik"/>
                <a:sym typeface="Rubik"/>
              </a:rPr>
              <a:t>human rights, environment, workers rights, citizens rights, equality, food, farming and trade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  <a:latin typeface="Rubik"/>
                <a:ea typeface="Rubik"/>
                <a:cs typeface="Rubik"/>
                <a:sym typeface="Rubik"/>
              </a:rPr>
              <a:t>Three principles that unite our members: open and accountable lawmaking; a high standards UK; and no governance gap after Brexit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  <a:latin typeface="Rubik"/>
                <a:ea typeface="Rubik"/>
                <a:cs typeface="Rubik"/>
                <a:sym typeface="Rubik"/>
              </a:rPr>
              <a:t>Currently funded by the Legal Education Foundation, Joseph Rowntree Charitable Trust and Transition Advice Fund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14"/>
          <p:cNvCxnSpPr/>
          <p:nvPr/>
        </p:nvCxnSpPr>
        <p:spPr>
          <a:xfrm flipH="1" rot="10800000">
            <a:off x="1348750" y="1425563"/>
            <a:ext cx="6543900" cy="75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Google Shape;72;p15"/>
          <p:cNvCxnSpPr/>
          <p:nvPr/>
        </p:nvCxnSpPr>
        <p:spPr>
          <a:xfrm flipH="1" rot="10800000">
            <a:off x="1220125" y="2047313"/>
            <a:ext cx="6543900" cy="75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5"/>
          <p:cNvSpPr txBox="1"/>
          <p:nvPr>
            <p:ph type="ctrTitle"/>
          </p:nvPr>
        </p:nvSpPr>
        <p:spPr>
          <a:xfrm>
            <a:off x="231775" y="1147674"/>
            <a:ext cx="8520600" cy="104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ubik Light"/>
                <a:ea typeface="Rubik Light"/>
                <a:cs typeface="Rubik Light"/>
                <a:sym typeface="Rubik Light"/>
              </a:rPr>
              <a:t>Where are we now? </a:t>
            </a:r>
            <a:endParaRPr sz="4000">
              <a:latin typeface="Rubik Light"/>
              <a:ea typeface="Rubik Light"/>
              <a:cs typeface="Rubik Light"/>
              <a:sym typeface="Rubi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ubik Light"/>
                <a:ea typeface="Rubik Light"/>
                <a:cs typeface="Rubik Light"/>
                <a:sym typeface="Rubik Light"/>
              </a:rPr>
              <a:t>The political context</a:t>
            </a:r>
            <a:endParaRPr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137725" y="2571750"/>
            <a:ext cx="8520600" cy="17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EU-UK negotiations</a:t>
            </a:r>
            <a:endParaRPr sz="20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UK Parliament</a:t>
            </a:r>
            <a:endParaRPr sz="20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The pandemic</a:t>
            </a:r>
            <a:endParaRPr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ctrTitle"/>
          </p:nvPr>
        </p:nvSpPr>
        <p:spPr>
          <a:xfrm>
            <a:off x="231775" y="1147674"/>
            <a:ext cx="8520600" cy="104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ubik Light"/>
                <a:ea typeface="Rubik Light"/>
                <a:cs typeface="Rubik Light"/>
                <a:sym typeface="Rubik Light"/>
              </a:rPr>
              <a:t>Where next?</a:t>
            </a:r>
            <a:endParaRPr sz="4000">
              <a:latin typeface="Rubik Light"/>
              <a:ea typeface="Rubik Light"/>
              <a:cs typeface="Rubik Light"/>
              <a:sym typeface="Rubi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ubik Light"/>
                <a:ea typeface="Rubik Light"/>
                <a:cs typeface="Rubik Light"/>
                <a:sym typeface="Rubik Light"/>
              </a:rPr>
              <a:t>Possible scenarios </a:t>
            </a:r>
            <a:endParaRPr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137725" y="2571750"/>
            <a:ext cx="8520600" cy="17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 deal is agreed and ratified by December 31st 2020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No deal is agreed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 series of ‘mini-deals’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Extension to the transition period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6"/>
          <p:cNvCxnSpPr/>
          <p:nvPr/>
        </p:nvCxnSpPr>
        <p:spPr>
          <a:xfrm flipH="1" rot="10800000">
            <a:off x="1220125" y="2047313"/>
            <a:ext cx="6543900" cy="75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Google Shape;90;p17"/>
          <p:cNvCxnSpPr/>
          <p:nvPr/>
        </p:nvCxnSpPr>
        <p:spPr>
          <a:xfrm flipH="1" rot="10800000">
            <a:off x="973325" y="1431613"/>
            <a:ext cx="7064100" cy="297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Google Shape;91;p17"/>
          <p:cNvSpPr txBox="1"/>
          <p:nvPr>
            <p:ph type="ctrTitle"/>
          </p:nvPr>
        </p:nvSpPr>
        <p:spPr>
          <a:xfrm>
            <a:off x="245075" y="232225"/>
            <a:ext cx="8520600" cy="119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Rubik"/>
                <a:ea typeface="Rubik"/>
                <a:cs typeface="Rubik"/>
                <a:sym typeface="Rubik"/>
              </a:rPr>
              <a:t>Preparing for EU exit:</a:t>
            </a:r>
            <a:endParaRPr b="1" sz="3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2" name="Google Shape;92;p17"/>
          <p:cNvSpPr txBox="1"/>
          <p:nvPr>
            <p:ph idx="1" type="subTitle"/>
          </p:nvPr>
        </p:nvSpPr>
        <p:spPr>
          <a:xfrm>
            <a:off x="245075" y="1744425"/>
            <a:ext cx="8520600" cy="29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Brexit Bills on track to receive Royal Assent before end of transition </a:t>
            </a:r>
            <a:endParaRPr sz="20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Ministerial powers are broad, likely see substantive changes across policy areas made via secondary legislation </a:t>
            </a:r>
            <a:endParaRPr sz="20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Questions about whether bodies and new systems will be up and running in time and functioning properly </a:t>
            </a:r>
            <a:endParaRPr sz="20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ubik"/>
              <a:buChar char="●"/>
            </a:pPr>
            <a:r>
              <a:rPr lang="en" sz="2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Government still has a big task to prepare for Brexit, concerns that lack of time will result in lack of scrutiny </a:t>
            </a:r>
            <a:endParaRPr sz="20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8"/>
          <p:cNvCxnSpPr/>
          <p:nvPr/>
        </p:nvCxnSpPr>
        <p:spPr>
          <a:xfrm flipH="1" rot="10800000">
            <a:off x="1220125" y="2047313"/>
            <a:ext cx="6543900" cy="75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18"/>
          <p:cNvSpPr txBox="1"/>
          <p:nvPr>
            <p:ph type="ctrTitle"/>
          </p:nvPr>
        </p:nvSpPr>
        <p:spPr>
          <a:xfrm>
            <a:off x="231775" y="984000"/>
            <a:ext cx="8520600" cy="120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ubik Light"/>
                <a:ea typeface="Rubik Light"/>
                <a:cs typeface="Rubik Light"/>
                <a:sym typeface="Rubik Light"/>
              </a:rPr>
              <a:t>What does this mean for civil society?</a:t>
            </a:r>
            <a:endParaRPr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1" name="Google Shape;101;p18"/>
          <p:cNvSpPr txBox="1"/>
          <p:nvPr>
            <p:ph idx="1" type="subTitle"/>
          </p:nvPr>
        </p:nvSpPr>
        <p:spPr>
          <a:xfrm>
            <a:off x="219450" y="2188799"/>
            <a:ext cx="8705100" cy="27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Short-term impacts </a:t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ubik"/>
              <a:buChar char="○"/>
            </a:pP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Potential</a:t>
            </a: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 disruption to supply lines- food and medicine </a:t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ubik"/>
              <a:buChar char="○"/>
            </a:pP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Increase in demand for service delivery organisations </a:t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ubik"/>
              <a:buChar char="○"/>
            </a:pP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Increase in executive power in law-making process </a:t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Long-term impacts </a:t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ubik"/>
              <a:buChar char="○"/>
            </a:pP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Potential regression of workers rights, food standards, environmental and consumer protection </a:t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ubik"/>
              <a:buChar char="○"/>
            </a:pPr>
            <a:r>
              <a:rPr lang="en" sz="16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Economic decline-  GDP reduced by 7.6% over 10 years if no deal agreed </a:t>
            </a:r>
            <a:endParaRPr sz="16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ctrTitle"/>
          </p:nvPr>
        </p:nvSpPr>
        <p:spPr>
          <a:xfrm>
            <a:off x="231775" y="1147674"/>
            <a:ext cx="8520600" cy="104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Rubik"/>
                <a:ea typeface="Rubik"/>
                <a:cs typeface="Rubik"/>
                <a:sym typeface="Rubik"/>
              </a:rPr>
              <a:t>Conclusion </a:t>
            </a:r>
            <a:endParaRPr b="1"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9" name="Google Shape;109;p19"/>
          <p:cNvSpPr txBox="1"/>
          <p:nvPr>
            <p:ph idx="1" type="subTitle"/>
          </p:nvPr>
        </p:nvSpPr>
        <p:spPr>
          <a:xfrm>
            <a:off x="137725" y="2571750"/>
            <a:ext cx="8520600" cy="17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Still a lot of uncertainty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There will be changes across a number of policy areas, regardless of deal/ no deal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Continued need to hold the government accountable over Brexit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9"/>
          <p:cNvCxnSpPr/>
          <p:nvPr/>
        </p:nvCxnSpPr>
        <p:spPr>
          <a:xfrm flipH="1" rot="10800000">
            <a:off x="1220125" y="2047313"/>
            <a:ext cx="6543900" cy="75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2" name="Google Shape;11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ctrTitle"/>
          </p:nvPr>
        </p:nvSpPr>
        <p:spPr>
          <a:xfrm>
            <a:off x="231775" y="1147674"/>
            <a:ext cx="8520600" cy="104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Rubik"/>
                <a:ea typeface="Rubik"/>
                <a:cs typeface="Rubik"/>
                <a:sym typeface="Rubik"/>
              </a:rPr>
              <a:t>Thank you!</a:t>
            </a:r>
            <a:endParaRPr b="1"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8" name="Google Shape;118;p20"/>
          <p:cNvSpPr txBox="1"/>
          <p:nvPr>
            <p:ph idx="1" type="subTitle"/>
          </p:nvPr>
        </p:nvSpPr>
        <p:spPr>
          <a:xfrm>
            <a:off x="137725" y="2571750"/>
            <a:ext cx="8520600" cy="17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Twitter: @BrexitCSA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Join the Alliance/ Sign up to our weekly newsletter at </a:t>
            </a:r>
            <a:r>
              <a:rPr lang="en" sz="1800" u="sng">
                <a:solidFill>
                  <a:schemeClr val="hlink"/>
                </a:solidFill>
                <a:latin typeface="Rubik"/>
                <a:ea typeface="Rubik"/>
                <a:cs typeface="Rubik"/>
                <a:sym typeface="Rubik"/>
                <a:hlinkClick r:id="rId3"/>
              </a:rPr>
              <a:t>www.brexitcivilsocietyalliance.org</a:t>
            </a: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Listen to our podcast, breaking down what Brexit means: ‘This Is Important’ on all major podcast platforms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ubik"/>
              <a:buChar char="●"/>
            </a:pP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Get in touch: </a:t>
            </a:r>
            <a:r>
              <a:rPr lang="en" sz="1800" u="sng">
                <a:solidFill>
                  <a:schemeClr val="hlink"/>
                </a:solidFill>
                <a:latin typeface="Rubik"/>
                <a:ea typeface="Rubik"/>
                <a:cs typeface="Rubik"/>
                <a:sym typeface="Rubik"/>
                <a:hlinkClick r:id="rId4"/>
              </a:rPr>
              <a:t>malene.bratlie@brexitcivilsocietyalliance.org</a:t>
            </a:r>
            <a:r>
              <a:rPr lang="en" sz="18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 </a:t>
            </a:r>
            <a:endParaRPr sz="180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119" name="Google Shape;11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6975" y="0"/>
            <a:ext cx="627025" cy="627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Google Shape;120;p20"/>
          <p:cNvCxnSpPr/>
          <p:nvPr/>
        </p:nvCxnSpPr>
        <p:spPr>
          <a:xfrm flipH="1" rot="10800000">
            <a:off x="1220125" y="2047313"/>
            <a:ext cx="6543900" cy="7500"/>
          </a:xfrm>
          <a:prstGeom prst="straightConnector1">
            <a:avLst/>
          </a:prstGeom>
          <a:noFill/>
          <a:ln cap="flat" cmpd="sng" w="38100">
            <a:solidFill>
              <a:srgbClr val="2BD1CA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1" name="Google Shape;121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7725" y="78600"/>
            <a:ext cx="1514300" cy="8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B5EDB9AF30049BA9235DA3D725854" ma:contentTypeVersion="13" ma:contentTypeDescription="Create a new document." ma:contentTypeScope="" ma:versionID="e257388852dd7c999f371cc377f19b6a">
  <xsd:schema xmlns:xsd="http://www.w3.org/2001/XMLSchema" xmlns:xs="http://www.w3.org/2001/XMLSchema" xmlns:p="http://schemas.microsoft.com/office/2006/metadata/properties" xmlns:ns2="1d3e7ae0-a111-4f7f-b0e8-274c401a14d2" xmlns:ns3="bec6d8a1-fcfc-49f1-a6de-fcb0feaf700a" targetNamespace="http://schemas.microsoft.com/office/2006/metadata/properties" ma:root="true" ma:fieldsID="5f5adc9425020729dff952d59df383fe" ns2:_="" ns3:_="">
    <xsd:import namespace="1d3e7ae0-a111-4f7f-b0e8-274c401a14d2"/>
    <xsd:import namespace="bec6d8a1-fcfc-49f1-a6de-fcb0feaf70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e7ae0-a111-4f7f-b0e8-274c401a1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d8a1-fcfc-49f1-a6de-fcb0feaf70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845A46-456F-477D-933A-3CC0E882D6CA}"/>
</file>

<file path=customXml/itemProps2.xml><?xml version="1.0" encoding="utf-8"?>
<ds:datastoreItem xmlns:ds="http://schemas.openxmlformats.org/officeDocument/2006/customXml" ds:itemID="{EACBFE56-D164-425E-92BF-46D31079B7F5}"/>
</file>

<file path=customXml/itemProps3.xml><?xml version="1.0" encoding="utf-8"?>
<ds:datastoreItem xmlns:ds="http://schemas.openxmlformats.org/officeDocument/2006/customXml" ds:itemID="{C1751B68-C5A6-4453-BF4C-BD9FBFEEDF28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0x0101006A9B5EDB9AF30049BA9235DA3D725854</vt:lpwstr>
  </property>
</Properties>
</file>